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8154C-52CD-B42D-9793-0C8AFDE32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FA0029-1491-E79C-674B-ABF765555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DE6247-2BA6-C17C-5EA7-A791B182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C7D2B3-D74F-9AA5-0414-1D927532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631206-2EE9-EDAC-F89F-7CBC208E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6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96DD1-7BAC-32B2-B93E-87F4820E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6ECB14-B214-4B5F-9C60-31DE6AD1C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EE0ED5-37F3-A3AA-1976-5791AA11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1201CB-FD89-3E62-D31D-1DA0A7DB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387A8B-E5CD-F800-EA6B-6087963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1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B95735-CF2F-2634-110B-093C9BD21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E6A336-05FE-E36D-089A-84FEF56D0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69B682-B221-D1A2-8969-9DE6028E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11065-4117-6457-A765-C25CAE10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502A03-99B1-4C4A-2F94-8F08CC3B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74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DD3B2-5C41-27A5-DA53-1BE673C3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73897-54AA-F2A6-3F01-2AD02B21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41E163-865B-5CEA-9B15-119A9BC33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E688BC-7EFA-E328-4388-3D59AB072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D04D43-9C7A-89DF-3216-1ED547AA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1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43D227-7EA8-EBCC-93D1-25A4F8F9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26E519-EF32-9648-4C0C-8AC028B9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24C9EB-BDB7-1727-A05B-97145DD2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4CE876-A643-D5F7-6452-63F8278D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18CF68-222A-1F2E-D95C-E979F79A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7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B2E04-70AB-A15D-D7F1-5AA94D7B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731463-8DE9-4F8B-0E99-94E3E7F65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232DE7-D8E4-FCAF-9D50-E66656BC7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6DAB76-61C6-9DCB-33A0-910821F3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6860F2-BFA7-1F0D-1424-7A28C2B0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35294A-0D11-760E-BCF4-48E1CBBE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7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8BE78-D8E5-25B5-F19D-C79AE73C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C6DACA-5ABC-2828-CD90-6766EB14D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FD0FAD-FC90-EBFF-93DD-35F37495A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3E2F64-1983-B4F1-5682-019F6086C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8BF5BB-D50C-EFEA-3FFB-AE5AECDB0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1BDA687-7EFA-7AB9-4B17-EED31A79A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7F58DB-029F-9A09-121C-92618836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6A4211-8AB2-77A2-1C5F-CF8516A32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0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42A7E-A376-015D-5B17-4F9B4E46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DC62AF-7146-F3B7-027D-A14A7BD14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1723057-CB6D-C4EA-73F8-DD548856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9FC632-EB19-4DFD-7B3E-441CE508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3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4184152-8D07-8466-C58D-931F7801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40B7A6-64CA-D665-2134-12CC02713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33FA2F-87E8-FB15-A4CF-107353B8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0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EBBB3-9F12-F654-88C5-A8CDE21C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CC80FC-2337-6801-7C3E-2134F708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9D7180-ED34-44D8-97A2-48C2079B6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08E54F-A9EA-32D4-8508-75235F3B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79AF7D-E325-0C53-D7A7-51DFBB8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F4B465-7E52-0FB7-E209-99B1ED1F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8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4D59D-04E9-31D4-68D6-86025E4A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2B8282-9DC1-B93D-1978-B94988C1C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BD4ABA-5FDE-DD36-EE19-92E5154C1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79C70B-517A-79F4-1651-77CB5EF7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3F5D5D-6EB4-5975-33B2-4A3D9B91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82D13-9E78-6E90-68E9-BA40FD33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7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C52417-2DA8-60BC-05E2-DE84A890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9CFFB5-E883-66B0-5E99-6DA38553C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5BCFD0-7211-CAFA-B157-47A157811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1/21/2024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82C8D8-0C56-7AA0-F659-186833DCD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BF81D6-13F7-BEE6-F045-505240C31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9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F099D-5CBD-F5BA-BE30-C34661C73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066" y="206038"/>
            <a:ext cx="6976933" cy="3339390"/>
          </a:xfrm>
        </p:spPr>
        <p:txBody>
          <a:bodyPr anchor="ctr">
            <a:normAutofit/>
          </a:bodyPr>
          <a:lstStyle/>
          <a:p>
            <a:r>
              <a:rPr lang="es-ES" sz="40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Clasificación de tumores del cáncer de mama aplicando técnicas de aprendizaje automático</a:t>
            </a:r>
            <a:br>
              <a:rPr lang="es-E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6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93F457-C274-3055-81A7-1158ABF70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0565" y="3091684"/>
            <a:ext cx="4756558" cy="3645017"/>
          </a:xfrm>
        </p:spPr>
        <p:txBody>
          <a:bodyPr anchor="t"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800" b="1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Adrián Barrios Trujillo</a:t>
            </a:r>
            <a:endParaRPr lang="es-ES" sz="1800" kern="100" dirty="0">
              <a:solidFill>
                <a:srgbClr val="000078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8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Grado de Ingeniería Informática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8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Inteligencia Artificial</a:t>
            </a:r>
            <a:endParaRPr lang="es-ES" sz="1800" kern="100" dirty="0">
              <a:solidFill>
                <a:srgbClr val="000078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800" b="1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Consultor/a: </a:t>
            </a: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8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Elena Álvarez de la Campa</a:t>
            </a:r>
            <a:endParaRPr lang="es-ES" sz="1800" kern="100" dirty="0">
              <a:solidFill>
                <a:srgbClr val="000078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800" b="1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Profesor/a responsable de la asignatura:</a:t>
            </a:r>
            <a:r>
              <a:rPr lang="es-ES" sz="18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sz="18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Susana Acedo Nadal</a:t>
            </a:r>
            <a:r>
              <a:rPr lang="es-ES" sz="1800" b="1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s-ES" sz="1800" kern="100" dirty="0">
              <a:solidFill>
                <a:srgbClr val="000078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r>
              <a:rPr lang="es-ES" sz="18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Enero de 2024</a:t>
            </a:r>
            <a:endParaRPr lang="es-ES" sz="1800" kern="100" dirty="0">
              <a:solidFill>
                <a:srgbClr val="000078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4" name="Picture 3" descr="Concepto genético abstracto">
            <a:extLst>
              <a:ext uri="{FF2B5EF4-FFF2-40B4-BE49-F238E27FC236}">
                <a16:creationId xmlns:a16="http://schemas.microsoft.com/office/drawing/2014/main" id="{F7BBBEBA-C9A5-BB96-DC59-97D1A224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8" r="9018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3538268-020E-ED44-2B41-45A744EF8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40000"/>
            <a:ext cx="1122680" cy="16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3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Configuración inicial y carga de datos</a:t>
            </a:r>
          </a:p>
          <a:p>
            <a:pPr marL="0" indent="0" algn="just">
              <a:buNone/>
            </a:pPr>
            <a:endParaRPr lang="es-ES" dirty="0">
              <a:solidFill>
                <a:srgbClr val="000078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DEA6CB-D5B8-9CE4-3F0C-632E4F3C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73942"/>
            <a:ext cx="8511340" cy="241893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20295D-C775-6F85-5307-854C367ED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48840"/>
            <a:ext cx="4910687" cy="17576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1986D72-A996-B914-9985-0842C8A27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915" y="2590755"/>
            <a:ext cx="394390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38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71875" cy="498475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s-ES" dirty="0">
                <a:solidFill>
                  <a:srgbClr val="000078"/>
                </a:solidFill>
              </a:rPr>
              <a:t>Limpieza de datos</a:t>
            </a:r>
          </a:p>
          <a:p>
            <a:pPr marL="0" indent="0" algn="just">
              <a:buNone/>
            </a:pPr>
            <a:endParaRPr lang="es-ES" dirty="0">
              <a:solidFill>
                <a:srgbClr val="000078"/>
              </a:solidFill>
            </a:endParaRPr>
          </a:p>
        </p:txBody>
      </p:sp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F3FEBE8F-4285-BB9E-C13E-EFE0A425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9195"/>
            <a:ext cx="2416810" cy="41122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666EE9-96E5-3CAD-309E-5D0B916EB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725" y="2972088"/>
            <a:ext cx="1753523" cy="1982887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2086745-312D-661A-3967-717BE16FC7F8}"/>
              </a:ext>
            </a:extLst>
          </p:cNvPr>
          <p:cNvSpPr txBox="1">
            <a:spLocks/>
          </p:cNvSpPr>
          <p:nvPr/>
        </p:nvSpPr>
        <p:spPr>
          <a:xfrm>
            <a:off x="6901760" y="2090737"/>
            <a:ext cx="3453341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dirty="0">
                <a:solidFill>
                  <a:srgbClr val="000078"/>
                </a:solidFill>
              </a:rPr>
              <a:t>Sin valores nulos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42EC802-A27D-05E4-108F-D13AD994A5EA}"/>
              </a:ext>
            </a:extLst>
          </p:cNvPr>
          <p:cNvSpPr txBox="1">
            <a:spLocks/>
          </p:cNvSpPr>
          <p:nvPr/>
        </p:nvSpPr>
        <p:spPr>
          <a:xfrm>
            <a:off x="6901759" y="3116106"/>
            <a:ext cx="3453341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dirty="0">
                <a:solidFill>
                  <a:srgbClr val="000078"/>
                </a:solidFill>
              </a:rPr>
              <a:t>Sin filas duplicadas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41F4A63C-B2B6-4B6D-F72F-C88B23B9197F}"/>
              </a:ext>
            </a:extLst>
          </p:cNvPr>
          <p:cNvSpPr txBox="1">
            <a:spLocks/>
          </p:cNvSpPr>
          <p:nvPr/>
        </p:nvSpPr>
        <p:spPr>
          <a:xfrm>
            <a:off x="6901759" y="4130239"/>
            <a:ext cx="5184617" cy="391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dirty="0">
                <a:solidFill>
                  <a:srgbClr val="000078"/>
                </a:solidFill>
              </a:rPr>
              <a:t>Eliminación de columnas irrelevantes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4DBF68E9-84E0-375B-9AD2-62F40B76528F}"/>
              </a:ext>
            </a:extLst>
          </p:cNvPr>
          <p:cNvSpPr txBox="1">
            <a:spLocks/>
          </p:cNvSpPr>
          <p:nvPr/>
        </p:nvSpPr>
        <p:spPr>
          <a:xfrm>
            <a:off x="6901759" y="5040000"/>
            <a:ext cx="3453341" cy="391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dirty="0">
                <a:solidFill>
                  <a:srgbClr val="000078"/>
                </a:solidFill>
              </a:rPr>
              <a:t>Codificación de clases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993E7E1-CEFF-D349-2F6D-38A3B0E5BD2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353248" y="2339975"/>
            <a:ext cx="1548512" cy="1623557"/>
          </a:xfrm>
          <a:prstGeom prst="straightConnector1">
            <a:avLst/>
          </a:prstGeom>
          <a:ln>
            <a:solidFill>
              <a:srgbClr val="0000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9A889C4-7F7A-A8F7-2A06-DD637CB0EFF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353248" y="3365344"/>
            <a:ext cx="1548511" cy="598188"/>
          </a:xfrm>
          <a:prstGeom prst="straightConnector1">
            <a:avLst/>
          </a:prstGeom>
          <a:ln>
            <a:solidFill>
              <a:srgbClr val="0000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A8A8406-10AE-79BB-A5F9-799BAC539A82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353248" y="3963532"/>
            <a:ext cx="1548511" cy="362684"/>
          </a:xfrm>
          <a:prstGeom prst="straightConnector1">
            <a:avLst/>
          </a:prstGeom>
          <a:ln>
            <a:solidFill>
              <a:srgbClr val="0000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006A5A4-C4A1-5DB5-79C6-6A932880021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5353248" y="3963532"/>
            <a:ext cx="1548511" cy="1272445"/>
          </a:xfrm>
          <a:prstGeom prst="straightConnector1">
            <a:avLst/>
          </a:prstGeom>
          <a:ln>
            <a:solidFill>
              <a:srgbClr val="0000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curvado 38">
            <a:extLst>
              <a:ext uri="{FF2B5EF4-FFF2-40B4-BE49-F238E27FC236}">
                <a16:creationId xmlns:a16="http://schemas.microsoft.com/office/drawing/2014/main" id="{14503168-CDB9-827D-9E8E-792ED784421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806574" y="4954975"/>
            <a:ext cx="1669913" cy="1537900"/>
          </a:xfrm>
          <a:prstGeom prst="curvedConnector2">
            <a:avLst/>
          </a:prstGeom>
          <a:ln>
            <a:solidFill>
              <a:srgbClr val="0000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88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es-ES" dirty="0">
                <a:solidFill>
                  <a:srgbClr val="000078"/>
                </a:solidFill>
              </a:rPr>
              <a:t>Análisis exploratorio de datos</a:t>
            </a:r>
          </a:p>
        </p:txBody>
      </p:sp>
      <p:pic>
        <p:nvPicPr>
          <p:cNvPr id="5" name="Imagen 4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35F89F57-39E0-653A-0C5A-EFDAAB945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53" y="99060"/>
            <a:ext cx="4013835" cy="359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Forma, Flecha&#10;&#10;Descripción generada automáticamente">
            <a:extLst>
              <a:ext uri="{FF2B5EF4-FFF2-40B4-BE49-F238E27FC236}">
                <a16:creationId xmlns:a16="http://schemas.microsoft.com/office/drawing/2014/main" id="{238CE4DF-6B31-608D-0EEB-8EBC2100DC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27" y="3000853"/>
            <a:ext cx="3410000" cy="341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28D83F35-1ADB-79B5-1995-115EC0991B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71" y="3000853"/>
            <a:ext cx="3423401" cy="3412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39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84F36368-1A54-5062-CD03-D26180BB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875" y="2338925"/>
            <a:ext cx="4636286" cy="3883868"/>
          </a:xfrm>
          <a:prstGeom prst="rect">
            <a:avLst/>
          </a:prstGeom>
        </p:spPr>
      </p:pic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es-ES" dirty="0">
                <a:solidFill>
                  <a:srgbClr val="000078"/>
                </a:solidFill>
              </a:rPr>
              <a:t>Análisis exploratorio de datos</a:t>
            </a:r>
          </a:p>
        </p:txBody>
      </p:sp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4A95E236-E741-67CC-D054-A22D125B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468" y="308136"/>
            <a:ext cx="2137063" cy="4070350"/>
          </a:xfrm>
          <a:prstGeom prst="rect">
            <a:avLst/>
          </a:prstGeom>
        </p:spPr>
      </p:pic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C8E1EC5-6D8D-ADC9-A4DE-5D8311DD92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7" y="2965410"/>
            <a:ext cx="4145631" cy="256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707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es-ES" dirty="0">
                <a:solidFill>
                  <a:srgbClr val="000078"/>
                </a:solidFill>
              </a:rPr>
              <a:t>Análisis exploratorio de datos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9FC8EA84-9FEA-C896-F2BD-89BDD1EE87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857"/>
            <a:ext cx="4971212" cy="436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E5510C1-32B3-BECB-3A5D-A6B9876CC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853" y="1818001"/>
            <a:ext cx="5400040" cy="1504315"/>
          </a:xfrm>
          <a:prstGeom prst="rect">
            <a:avLst/>
          </a:prstGeom>
        </p:spPr>
      </p:pic>
      <p:pic>
        <p:nvPicPr>
          <p:cNvPr id="7" name="Imagen 6" descr="Imagen que contiene texto, placa, tabla, computer&#10;&#10;Descripción generada automáticamente">
            <a:extLst>
              <a:ext uri="{FF2B5EF4-FFF2-40B4-BE49-F238E27FC236}">
                <a16:creationId xmlns:a16="http://schemas.microsoft.com/office/drawing/2014/main" id="{52559354-94C8-CCA3-FA47-B54EA633D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853" y="3530604"/>
            <a:ext cx="3712845" cy="30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8F3D9DF-5A82-46DA-B326-0505F966E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 algn="just">
                  <a:buFont typeface="+mj-lt"/>
                  <a:buAutoNum type="arabicPeriod" startAt="4"/>
                </a:pPr>
                <a:r>
                  <a:rPr lang="es-ES" dirty="0">
                    <a:solidFill>
                      <a:srgbClr val="000078"/>
                    </a:solidFill>
                  </a:rPr>
                  <a:t>Tratamiento de datos</a:t>
                </a:r>
              </a:p>
              <a:p>
                <a:pPr marL="0" indent="0" algn="just">
                  <a:buNone/>
                </a:pPr>
                <a:endParaRPr lang="es-ES" dirty="0">
                  <a:solidFill>
                    <a:srgbClr val="000078"/>
                  </a:solidFill>
                </a:endParaRPr>
              </a:p>
              <a:p>
                <a:pPr marL="971550" lvl="1" indent="-514350" algn="just">
                  <a:buAutoNum type="arabicPeriod"/>
                </a:pPr>
                <a:r>
                  <a:rPr lang="es-ES" dirty="0">
                    <a:solidFill>
                      <a:srgbClr val="000078"/>
                    </a:solidFill>
                  </a:rPr>
                  <a:t>Eliminación de columnas altamente correlacionadas </a:t>
                </a:r>
              </a:p>
              <a:p>
                <a:pPr marL="971550" lvl="1" indent="-514350" algn="just">
                  <a:buAutoNum type="arabicPeriod"/>
                </a:pPr>
                <a:r>
                  <a:rPr lang="es-ES" dirty="0">
                    <a:solidFill>
                      <a:srgbClr val="000078"/>
                    </a:solidFill>
                  </a:rPr>
                  <a:t>Estandarización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000078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smtClean="0">
                          <a:solidFill>
                            <a:srgbClr val="00007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007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7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rgbClr val="000078"/>
                              </a:solidFill>
                              <a:latin typeface="Cambria Math" panose="02040503050406030204" pitchFamily="18" charset="0"/>
                            </a:rPr>
                            <m:t>−µ</m:t>
                          </m:r>
                        </m:num>
                        <m:den>
                          <m:r>
                            <a:rPr lang="el-GR" i="1">
                              <a:solidFill>
                                <a:srgbClr val="000078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rgbClr val="000078"/>
                  </a:solidFill>
                </a:endParaRPr>
              </a:p>
              <a:p>
                <a:pPr marL="971550" lvl="1" indent="-514350" algn="just">
                  <a:buFont typeface="+mj-lt"/>
                  <a:buAutoNum type="arabicPeriod" startAt="3"/>
                </a:pPr>
                <a:r>
                  <a:rPr lang="es-ES" dirty="0">
                    <a:solidFill>
                      <a:srgbClr val="000078"/>
                    </a:solidFill>
                  </a:rPr>
                  <a:t>Reducción de dimensionalidad mediante:</a:t>
                </a:r>
              </a:p>
              <a:p>
                <a:pPr lvl="2" algn="just"/>
                <a:r>
                  <a:rPr lang="es-ES" i="1" dirty="0">
                    <a:solidFill>
                      <a:srgbClr val="000078"/>
                    </a:solidFill>
                  </a:rPr>
                  <a:t>Recursive </a:t>
                </a:r>
                <a:r>
                  <a:rPr lang="es-ES" i="1" dirty="0" err="1">
                    <a:solidFill>
                      <a:srgbClr val="000078"/>
                    </a:solidFill>
                  </a:rPr>
                  <a:t>Feature</a:t>
                </a:r>
                <a:r>
                  <a:rPr lang="es-ES" i="1" dirty="0">
                    <a:solidFill>
                      <a:srgbClr val="000078"/>
                    </a:solidFill>
                  </a:rPr>
                  <a:t> </a:t>
                </a:r>
                <a:r>
                  <a:rPr lang="es-ES" i="1" dirty="0" err="1">
                    <a:solidFill>
                      <a:srgbClr val="000078"/>
                    </a:solidFill>
                  </a:rPr>
                  <a:t>Elimination</a:t>
                </a:r>
                <a:r>
                  <a:rPr lang="es-ES" i="1" dirty="0">
                    <a:solidFill>
                      <a:srgbClr val="000078"/>
                    </a:solidFill>
                  </a:rPr>
                  <a:t> o </a:t>
                </a:r>
                <a:r>
                  <a:rPr lang="es-ES" dirty="0">
                    <a:solidFill>
                      <a:srgbClr val="000078"/>
                    </a:solidFill>
                  </a:rPr>
                  <a:t>RFE</a:t>
                </a:r>
              </a:p>
              <a:p>
                <a:pPr lvl="2" algn="just"/>
                <a:r>
                  <a:rPr lang="es-ES" i="1" dirty="0">
                    <a:solidFill>
                      <a:srgbClr val="000078"/>
                    </a:solidFill>
                  </a:rPr>
                  <a:t>Recursive </a:t>
                </a:r>
                <a:r>
                  <a:rPr lang="es-ES" i="1" dirty="0" err="1">
                    <a:solidFill>
                      <a:srgbClr val="000078"/>
                    </a:solidFill>
                  </a:rPr>
                  <a:t>Feature</a:t>
                </a:r>
                <a:r>
                  <a:rPr lang="es-ES" i="1" dirty="0">
                    <a:solidFill>
                      <a:srgbClr val="000078"/>
                    </a:solidFill>
                  </a:rPr>
                  <a:t> </a:t>
                </a:r>
                <a:r>
                  <a:rPr lang="es-ES" i="1" dirty="0" err="1">
                    <a:solidFill>
                      <a:srgbClr val="000078"/>
                    </a:solidFill>
                  </a:rPr>
                  <a:t>Elimination</a:t>
                </a:r>
                <a:r>
                  <a:rPr lang="es-ES" i="1" dirty="0">
                    <a:solidFill>
                      <a:srgbClr val="000078"/>
                    </a:solidFill>
                  </a:rPr>
                  <a:t> </a:t>
                </a:r>
                <a:r>
                  <a:rPr lang="es-ES" i="1" dirty="0" err="1">
                    <a:solidFill>
                      <a:srgbClr val="000078"/>
                    </a:solidFill>
                  </a:rPr>
                  <a:t>with</a:t>
                </a:r>
                <a:r>
                  <a:rPr lang="es-ES" i="1" dirty="0">
                    <a:solidFill>
                      <a:srgbClr val="000078"/>
                    </a:solidFill>
                  </a:rPr>
                  <a:t> Cross-</a:t>
                </a:r>
                <a:r>
                  <a:rPr lang="es-ES" i="1" dirty="0" err="1">
                    <a:solidFill>
                      <a:srgbClr val="000078"/>
                    </a:solidFill>
                  </a:rPr>
                  <a:t>Validation</a:t>
                </a:r>
                <a:r>
                  <a:rPr lang="es-ES" i="1" dirty="0">
                    <a:solidFill>
                      <a:srgbClr val="000078"/>
                    </a:solidFill>
                  </a:rPr>
                  <a:t> o </a:t>
                </a:r>
                <a:r>
                  <a:rPr lang="es-ES" dirty="0">
                    <a:solidFill>
                      <a:srgbClr val="000078"/>
                    </a:solidFill>
                  </a:rPr>
                  <a:t>RFECV</a:t>
                </a:r>
              </a:p>
              <a:p>
                <a:pPr marL="514350" indent="-514350" algn="just">
                  <a:buAutoNum type="arabicPeriod"/>
                </a:pPr>
                <a:endParaRPr lang="es-ES" dirty="0">
                  <a:solidFill>
                    <a:srgbClr val="000078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8F3D9DF-5A82-46DA-B326-0505F966E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73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5"/>
            </a:pPr>
            <a:r>
              <a:rPr lang="es-ES" dirty="0">
                <a:solidFill>
                  <a:srgbClr val="000078"/>
                </a:solidFill>
              </a:rPr>
              <a:t>Creación del modelo</a:t>
            </a:r>
          </a:p>
          <a:p>
            <a:pPr marL="0" indent="0" algn="just">
              <a:buNone/>
            </a:pPr>
            <a:endParaRPr lang="es-ES" dirty="0">
              <a:solidFill>
                <a:srgbClr val="000078"/>
              </a:solidFill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C591B616-5F64-B0F8-B054-CF77E9C57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0" y="2529205"/>
            <a:ext cx="4653341" cy="2303141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00BBD4D1-97E3-D810-A865-10073FFFA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215" y="2529205"/>
            <a:ext cx="5184140" cy="179959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3DB9222-C415-756B-F751-758A756E3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215" y="4589149"/>
            <a:ext cx="5400040" cy="2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5"/>
            </a:pPr>
            <a:r>
              <a:rPr lang="es-ES" dirty="0">
                <a:solidFill>
                  <a:srgbClr val="000078"/>
                </a:solidFill>
              </a:rPr>
              <a:t>Creación del modelo</a:t>
            </a:r>
          </a:p>
          <a:p>
            <a:pPr marL="0" indent="0" algn="just">
              <a:buNone/>
            </a:pPr>
            <a:endParaRPr lang="es-ES" dirty="0">
              <a:solidFill>
                <a:srgbClr val="000078"/>
              </a:solidFill>
            </a:endParaRP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DEB07B1-7472-35D4-C527-3F152F88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755" y="365125"/>
            <a:ext cx="5301554" cy="1876608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B389C87-6547-A0C1-F8E3-164F420A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2534"/>
            <a:ext cx="6993541" cy="40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5"/>
            </a:pPr>
            <a:r>
              <a:rPr lang="es-ES" dirty="0">
                <a:solidFill>
                  <a:srgbClr val="000078"/>
                </a:solidFill>
              </a:rPr>
              <a:t>Creación del modelo</a:t>
            </a:r>
          </a:p>
          <a:p>
            <a:pPr marL="0" indent="0" algn="just">
              <a:buNone/>
            </a:pPr>
            <a:endParaRPr lang="es-ES" dirty="0">
              <a:solidFill>
                <a:srgbClr val="000078"/>
              </a:solidFill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052F3B1B-28CF-5157-C17D-0C1A5141C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2449195"/>
            <a:ext cx="5661660" cy="40436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78DA82-9CE7-0228-6427-6D266E0D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24" y="3196114"/>
            <a:ext cx="5807056" cy="16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Resultados</a:t>
            </a:r>
            <a:endParaRPr lang="es-ES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635E3EC-9D67-D810-C78B-E02A3BB33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67002"/>
              </p:ext>
            </p:extLst>
          </p:nvPr>
        </p:nvGraphicFramePr>
        <p:xfrm>
          <a:off x="928976" y="1551301"/>
          <a:ext cx="6567805" cy="842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1610133600"/>
                    </a:ext>
                  </a:extLst>
                </a:gridCol>
                <a:gridCol w="2179588">
                  <a:extLst>
                    <a:ext uri="{9D8B030D-6E8A-4147-A177-3AD203B41FA5}">
                      <a16:colId xmlns:a16="http://schemas.microsoft.com/office/drawing/2014/main" val="2148213396"/>
                    </a:ext>
                  </a:extLst>
                </a:gridCol>
                <a:gridCol w="733331">
                  <a:extLst>
                    <a:ext uri="{9D8B030D-6E8A-4147-A177-3AD203B41FA5}">
                      <a16:colId xmlns:a16="http://schemas.microsoft.com/office/drawing/2014/main" val="1625350173"/>
                    </a:ext>
                  </a:extLst>
                </a:gridCol>
                <a:gridCol w="660903">
                  <a:extLst>
                    <a:ext uri="{9D8B030D-6E8A-4147-A177-3AD203B41FA5}">
                      <a16:colId xmlns:a16="http://schemas.microsoft.com/office/drawing/2014/main" val="3941887111"/>
                    </a:ext>
                  </a:extLst>
                </a:gridCol>
                <a:gridCol w="665438">
                  <a:extLst>
                    <a:ext uri="{9D8B030D-6E8A-4147-A177-3AD203B41FA5}">
                      <a16:colId xmlns:a16="http://schemas.microsoft.com/office/drawing/2014/main" val="110048551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3937398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Modelo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Mejores hiperpárametros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Accuracy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Precision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Recall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F1-Score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6903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Logistic Regression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{'C': 1000, 'penalty': 'l2'}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95.906433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93.750000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94.488189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684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K-Nearest Neighbors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{'n_neighbors': 3}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94.152047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93.442623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b="1" kern="100" dirty="0">
                          <a:effectLst/>
                        </a:rPr>
                        <a:t>90.476190</a:t>
                      </a:r>
                      <a:endParaRPr lang="es-ES" sz="12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91.935484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0143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Support Vector Machines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{'C': 100, 'kernel': 'linear'}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94.736842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92.187500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93.650794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92.913386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1294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Random Forest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{'max_depth': 20, 'n_estimators': 50}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96.491228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96.721311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93.650794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95.161290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963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XGBoost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{'learning_rate': 0.1, 'n_estimators': 150}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95.906433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95.161290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93.650794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 dirty="0">
                          <a:effectLst/>
                        </a:rPr>
                        <a:t>94.400000</a:t>
                      </a:r>
                      <a:endParaRPr lang="es-E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4861381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4133E15-CD68-B06A-1C2C-BDA4C11B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775178"/>
              </p:ext>
            </p:extLst>
          </p:nvPr>
        </p:nvGraphicFramePr>
        <p:xfrm>
          <a:off x="928974" y="2595010"/>
          <a:ext cx="6567805" cy="842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1713015389"/>
                    </a:ext>
                  </a:extLst>
                </a:gridCol>
                <a:gridCol w="2188641">
                  <a:extLst>
                    <a:ext uri="{9D8B030D-6E8A-4147-A177-3AD203B41FA5}">
                      <a16:colId xmlns:a16="http://schemas.microsoft.com/office/drawing/2014/main" val="413118748"/>
                    </a:ext>
                  </a:extLst>
                </a:gridCol>
                <a:gridCol w="669957">
                  <a:extLst>
                    <a:ext uri="{9D8B030D-6E8A-4147-A177-3AD203B41FA5}">
                      <a16:colId xmlns:a16="http://schemas.microsoft.com/office/drawing/2014/main" val="2092092055"/>
                    </a:ext>
                  </a:extLst>
                </a:gridCol>
                <a:gridCol w="660903">
                  <a:extLst>
                    <a:ext uri="{9D8B030D-6E8A-4147-A177-3AD203B41FA5}">
                      <a16:colId xmlns:a16="http://schemas.microsoft.com/office/drawing/2014/main" val="2253552379"/>
                    </a:ext>
                  </a:extLst>
                </a:gridCol>
                <a:gridCol w="719759">
                  <a:extLst>
                    <a:ext uri="{9D8B030D-6E8A-4147-A177-3AD203B41FA5}">
                      <a16:colId xmlns:a16="http://schemas.microsoft.com/office/drawing/2014/main" val="270857732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125849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Modelo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Mejores hiperpárametros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Accuracy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Precision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Recall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F1-Score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401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Logistic Regression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{'C': 1000, 'penalty': 'l2'}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93.567251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87.142857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96.825397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 dirty="0">
                          <a:effectLst/>
                        </a:rPr>
                        <a:t>91.729323</a:t>
                      </a:r>
                      <a:endParaRPr lang="es-E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5506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K-Nearest Neighbors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{'n_neighbors': 5}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95.321637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95.081967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92.063492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93.548387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7194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Support Vector Machines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{'C': 1000, 'kernel': 'linear'}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91.812865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85.507246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93.650794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89.393939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960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Random Forest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{'max_depth': 10, 'n_estimators': 50}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95.906433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93.750000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94.488189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5382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XGBoost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{'learning_rate': 0.2, 'n_estimators': 100}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97.076023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95.312500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b="1" kern="100" dirty="0">
                          <a:effectLst/>
                        </a:rPr>
                        <a:t>96.825397</a:t>
                      </a:r>
                      <a:endParaRPr lang="es-ES" sz="12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 dirty="0">
                          <a:effectLst/>
                        </a:rPr>
                        <a:t>96.062992</a:t>
                      </a:r>
                      <a:endParaRPr lang="es-E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486775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6B98B093-E3FD-E40C-F318-02E8668A5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179683"/>
              </p:ext>
            </p:extLst>
          </p:nvPr>
        </p:nvGraphicFramePr>
        <p:xfrm>
          <a:off x="928974" y="3638719"/>
          <a:ext cx="6567805" cy="842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3076774854"/>
                    </a:ext>
                  </a:extLst>
                </a:gridCol>
                <a:gridCol w="2197697">
                  <a:extLst>
                    <a:ext uri="{9D8B030D-6E8A-4147-A177-3AD203B41FA5}">
                      <a16:colId xmlns:a16="http://schemas.microsoft.com/office/drawing/2014/main" val="2796905352"/>
                    </a:ext>
                  </a:extLst>
                </a:gridCol>
                <a:gridCol w="669956">
                  <a:extLst>
                    <a:ext uri="{9D8B030D-6E8A-4147-A177-3AD203B41FA5}">
                      <a16:colId xmlns:a16="http://schemas.microsoft.com/office/drawing/2014/main" val="1995084924"/>
                    </a:ext>
                  </a:extLst>
                </a:gridCol>
                <a:gridCol w="660903">
                  <a:extLst>
                    <a:ext uri="{9D8B030D-6E8A-4147-A177-3AD203B41FA5}">
                      <a16:colId xmlns:a16="http://schemas.microsoft.com/office/drawing/2014/main" val="246482935"/>
                    </a:ext>
                  </a:extLst>
                </a:gridCol>
                <a:gridCol w="710704">
                  <a:extLst>
                    <a:ext uri="{9D8B030D-6E8A-4147-A177-3AD203B41FA5}">
                      <a16:colId xmlns:a16="http://schemas.microsoft.com/office/drawing/2014/main" val="105245661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375358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Modelo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 dirty="0">
                          <a:effectLst/>
                        </a:rPr>
                        <a:t>Mejores </a:t>
                      </a:r>
                      <a:r>
                        <a:rPr lang="es-ES" sz="900" kern="100" dirty="0" err="1">
                          <a:effectLst/>
                        </a:rPr>
                        <a:t>hiperpárametros</a:t>
                      </a:r>
                      <a:endParaRPr lang="es-E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Accuracy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Precision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Recall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F1-Score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109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Logistic Regression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{'C': 10, 'penalty': 'l2'}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b="1" kern="100" dirty="0">
                          <a:effectLst/>
                        </a:rPr>
                        <a:t>98.245614</a:t>
                      </a:r>
                      <a:endParaRPr lang="es-ES" sz="12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96.875000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b="1" kern="100" dirty="0">
                          <a:effectLst/>
                        </a:rPr>
                        <a:t>98.412698</a:t>
                      </a:r>
                      <a:endParaRPr lang="es-ES" sz="12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b="1" kern="100" dirty="0">
                          <a:effectLst/>
                        </a:rPr>
                        <a:t>97.637795</a:t>
                      </a:r>
                      <a:endParaRPr lang="es-ES" sz="12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9449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K-Nearest Neighbors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{'n_neighbors': 3}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94.736842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92.187500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93.650794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92.913386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0691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Support Vector Machines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{'C': 0.1, 'kernel': 'linear'}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97.660819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96.825397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96.825397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96.825397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743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Random Forest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{'max_depth': None, 'n_estimators': 100}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96.491228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1385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XGBoost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{'learning_rate': 0.2, 'n_estimators': 100}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96.491228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 dirty="0">
                          <a:effectLst/>
                        </a:rPr>
                        <a:t>95.238095</a:t>
                      </a:r>
                      <a:endParaRPr lang="es-E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2788698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FC26B79-8E8F-E670-8A57-5854F34E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441922"/>
              </p:ext>
            </p:extLst>
          </p:nvPr>
        </p:nvGraphicFramePr>
        <p:xfrm>
          <a:off x="928973" y="4691052"/>
          <a:ext cx="6567805" cy="842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438399291"/>
                    </a:ext>
                  </a:extLst>
                </a:gridCol>
                <a:gridCol w="2197698">
                  <a:extLst>
                    <a:ext uri="{9D8B030D-6E8A-4147-A177-3AD203B41FA5}">
                      <a16:colId xmlns:a16="http://schemas.microsoft.com/office/drawing/2014/main" val="1687382558"/>
                    </a:ext>
                  </a:extLst>
                </a:gridCol>
                <a:gridCol w="669956">
                  <a:extLst>
                    <a:ext uri="{9D8B030D-6E8A-4147-A177-3AD203B41FA5}">
                      <a16:colId xmlns:a16="http://schemas.microsoft.com/office/drawing/2014/main" val="3330566821"/>
                    </a:ext>
                  </a:extLst>
                </a:gridCol>
                <a:gridCol w="679010">
                  <a:extLst>
                    <a:ext uri="{9D8B030D-6E8A-4147-A177-3AD203B41FA5}">
                      <a16:colId xmlns:a16="http://schemas.microsoft.com/office/drawing/2014/main" val="3093410779"/>
                    </a:ext>
                  </a:extLst>
                </a:gridCol>
                <a:gridCol w="692596">
                  <a:extLst>
                    <a:ext uri="{9D8B030D-6E8A-4147-A177-3AD203B41FA5}">
                      <a16:colId xmlns:a16="http://schemas.microsoft.com/office/drawing/2014/main" val="223775889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7139201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Modelo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Mejores hiperpárametros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Accuracy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Precision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Recall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F1-Score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521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Logistic Regression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{'C': 100, 'penalty': 'l2'}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96.491228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43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K-Nearest Neighbors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{'n_neighbors': 3}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94.736842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93.548387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92.063492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92.800000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7309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Support Vector Machines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{'C': 100, 'kernel': 'linear'}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96.491228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  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  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9684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Random Forest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{'max_depth': None, 'n_estimators': 50}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97.660819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98.360656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96.774194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139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XGBoost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{'learning_rate': 0.1, 'n_estimators': 100}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96.491228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95.238095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 dirty="0">
                          <a:effectLst/>
                        </a:rPr>
                        <a:t>95.238095</a:t>
                      </a:r>
                      <a:endParaRPr lang="es-E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7141740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578BDC4-F699-7254-4907-FC7780730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401650"/>
              </p:ext>
            </p:extLst>
          </p:nvPr>
        </p:nvGraphicFramePr>
        <p:xfrm>
          <a:off x="928973" y="5922033"/>
          <a:ext cx="6567806" cy="314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389">
                  <a:extLst>
                    <a:ext uri="{9D8B030D-6E8A-4147-A177-3AD203B41FA5}">
                      <a16:colId xmlns:a16="http://schemas.microsoft.com/office/drawing/2014/main" val="1343050842"/>
                    </a:ext>
                  </a:extLst>
                </a:gridCol>
                <a:gridCol w="1209355">
                  <a:extLst>
                    <a:ext uri="{9D8B030D-6E8A-4147-A177-3AD203B41FA5}">
                      <a16:colId xmlns:a16="http://schemas.microsoft.com/office/drawing/2014/main" val="743413992"/>
                    </a:ext>
                  </a:extLst>
                </a:gridCol>
                <a:gridCol w="1716750">
                  <a:extLst>
                    <a:ext uri="{9D8B030D-6E8A-4147-A177-3AD203B41FA5}">
                      <a16:colId xmlns:a16="http://schemas.microsoft.com/office/drawing/2014/main" val="2731129004"/>
                    </a:ext>
                  </a:extLst>
                </a:gridCol>
                <a:gridCol w="707078">
                  <a:extLst>
                    <a:ext uri="{9D8B030D-6E8A-4147-A177-3AD203B41FA5}">
                      <a16:colId xmlns:a16="http://schemas.microsoft.com/office/drawing/2014/main" val="2467394897"/>
                    </a:ext>
                  </a:extLst>
                </a:gridCol>
                <a:gridCol w="707078">
                  <a:extLst>
                    <a:ext uri="{9D8B030D-6E8A-4147-A177-3AD203B41FA5}">
                      <a16:colId xmlns:a16="http://schemas.microsoft.com/office/drawing/2014/main" val="1215145949"/>
                    </a:ext>
                  </a:extLst>
                </a:gridCol>
                <a:gridCol w="707078">
                  <a:extLst>
                    <a:ext uri="{9D8B030D-6E8A-4147-A177-3AD203B41FA5}">
                      <a16:colId xmlns:a16="http://schemas.microsoft.com/office/drawing/2014/main" val="1394735931"/>
                    </a:ext>
                  </a:extLst>
                </a:gridCol>
                <a:gridCol w="707078">
                  <a:extLst>
                    <a:ext uri="{9D8B030D-6E8A-4147-A177-3AD203B41FA5}">
                      <a16:colId xmlns:a16="http://schemas.microsoft.com/office/drawing/2014/main" val="4105071728"/>
                    </a:ext>
                  </a:extLst>
                </a:gridCol>
              </a:tblGrid>
              <a:tr h="1574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Dataset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Modelo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 dirty="0">
                          <a:effectLst/>
                        </a:rPr>
                        <a:t>Mejores </a:t>
                      </a:r>
                      <a:r>
                        <a:rPr lang="es-ES" sz="900" kern="100" dirty="0" err="1">
                          <a:effectLst/>
                        </a:rPr>
                        <a:t>hiperpárametros</a:t>
                      </a:r>
                      <a:endParaRPr lang="es-E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Accuracy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Precision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Recall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F1-Score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211991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Data_RFE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Logistic Regression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{'C': 10, 'penalty': 'l2'}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98.245614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96.875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>
                          <a:effectLst/>
                        </a:rPr>
                        <a:t>98.412698</a:t>
                      </a:r>
                      <a:endParaRPr lang="es-E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100" dirty="0">
                          <a:effectLst/>
                        </a:rPr>
                        <a:t>97.637795</a:t>
                      </a:r>
                      <a:endParaRPr lang="es-E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2096640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C00C5154-C654-B51E-4D1D-DB25405C31C0}"/>
              </a:ext>
            </a:extLst>
          </p:cNvPr>
          <p:cNvSpPr txBox="1"/>
          <p:nvPr/>
        </p:nvSpPr>
        <p:spPr>
          <a:xfrm>
            <a:off x="7587557" y="5756347"/>
            <a:ext cx="3509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0078"/>
                </a:solidFill>
                <a:effectLst/>
                <a:latin typeface="Aptos (cuerpo)"/>
                <a:ea typeface="Calibri" panose="020F0502020204030204" pitchFamily="34" charset="0"/>
                <a:cs typeface="Times New Roman" panose="02020603050405020304" pitchFamily="18" charset="0"/>
              </a:rPr>
              <a:t>Conjunto de datos y algoritmo con mejor sensibilidad</a:t>
            </a:r>
            <a:endParaRPr lang="es-ES" dirty="0">
              <a:solidFill>
                <a:srgbClr val="000078"/>
              </a:solidFill>
              <a:latin typeface="Aptos (cuerpo)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A0E247-DF50-42A8-FEB1-DE84D6802E94}"/>
              </a:ext>
            </a:extLst>
          </p:cNvPr>
          <p:cNvSpPr txBox="1"/>
          <p:nvPr/>
        </p:nvSpPr>
        <p:spPr>
          <a:xfrm>
            <a:off x="7587557" y="1857714"/>
            <a:ext cx="2884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0078"/>
                </a:solidFill>
                <a:effectLst/>
                <a:latin typeface="Aptos (cuerpo)"/>
                <a:ea typeface="Calibri" panose="020F0502020204030204" pitchFamily="34" charset="0"/>
                <a:cs typeface="Times New Roman" panose="02020603050405020304" pitchFamily="18" charset="0"/>
              </a:rPr>
              <a:t>Conjunto de datos original</a:t>
            </a:r>
            <a:endParaRPr lang="es-ES" dirty="0">
              <a:solidFill>
                <a:srgbClr val="000078"/>
              </a:solidFill>
              <a:latin typeface="Aptos (cuerpo)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37E71A3-1FDA-2EFB-64C3-51873D51F201}"/>
              </a:ext>
            </a:extLst>
          </p:cNvPr>
          <p:cNvSpPr txBox="1"/>
          <p:nvPr/>
        </p:nvSpPr>
        <p:spPr>
          <a:xfrm>
            <a:off x="7587557" y="2831730"/>
            <a:ext cx="2884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0078"/>
                </a:solidFill>
                <a:effectLst/>
                <a:latin typeface="Aptos (cuerpo)"/>
                <a:ea typeface="Calibri" panose="020F0502020204030204" pitchFamily="34" charset="0"/>
                <a:cs typeface="Times New Roman" panose="02020603050405020304" pitchFamily="18" charset="0"/>
              </a:rPr>
              <a:t>Conjunto de datos solo reducido y estandarizado</a:t>
            </a:r>
            <a:endParaRPr lang="es-ES" dirty="0">
              <a:solidFill>
                <a:srgbClr val="000078"/>
              </a:solidFill>
              <a:latin typeface="Aptos (cuerpo)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4E0D35B-DADC-CBE6-1D4C-2950B64E90A9}"/>
              </a:ext>
            </a:extLst>
          </p:cNvPr>
          <p:cNvSpPr txBox="1"/>
          <p:nvPr/>
        </p:nvSpPr>
        <p:spPr>
          <a:xfrm>
            <a:off x="7587557" y="3875439"/>
            <a:ext cx="2884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0078"/>
                </a:solidFill>
                <a:effectLst/>
                <a:latin typeface="Aptos (cuerpo)"/>
                <a:ea typeface="Calibri" panose="020F0502020204030204" pitchFamily="34" charset="0"/>
                <a:cs typeface="Times New Roman" panose="02020603050405020304" pitchFamily="18" charset="0"/>
              </a:rPr>
              <a:t>Conjunto de datos con RFE</a:t>
            </a:r>
            <a:endParaRPr lang="es-ES" dirty="0">
              <a:solidFill>
                <a:srgbClr val="000078"/>
              </a:solidFill>
              <a:latin typeface="Aptos (cuerpo)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EAAB49A-7A14-55CC-D0FF-D8477C1F489D}"/>
              </a:ext>
            </a:extLst>
          </p:cNvPr>
          <p:cNvSpPr txBox="1"/>
          <p:nvPr/>
        </p:nvSpPr>
        <p:spPr>
          <a:xfrm>
            <a:off x="7587557" y="4927772"/>
            <a:ext cx="321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0078"/>
                </a:solidFill>
                <a:effectLst/>
                <a:latin typeface="Aptos (cuerpo)"/>
                <a:ea typeface="Calibri" panose="020F0502020204030204" pitchFamily="34" charset="0"/>
                <a:cs typeface="Times New Roman" panose="02020603050405020304" pitchFamily="18" charset="0"/>
              </a:rPr>
              <a:t>Conjunto de datos con RFECV</a:t>
            </a:r>
            <a:endParaRPr lang="es-ES" dirty="0">
              <a:solidFill>
                <a:srgbClr val="000078"/>
              </a:solidFill>
              <a:latin typeface="Aptos (cuerpo)"/>
            </a:endParaRPr>
          </a:p>
        </p:txBody>
      </p:sp>
    </p:spTree>
    <p:extLst>
      <p:ext uri="{BB962C8B-B14F-4D97-AF65-F5344CB8AC3E}">
        <p14:creationId xmlns:p14="http://schemas.microsoft.com/office/powerpoint/2010/main" val="75075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Estado del arte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Metodología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Desarrollo del modelo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Resultados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Conclusiones</a:t>
            </a:r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59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0078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>
                <a:solidFill>
                  <a:srgbClr val="000078"/>
                </a:solidFill>
              </a:rPr>
              <a:t>Estudio exhaustivo sobre el cáncer de mama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Desarrollo de un proyecto de aprendizaje automático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Rendimiento prometedor, con una media superior al 90%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Diferentes perspectivas para afrontar este reto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Descubrimiento de aspectos inesperados</a:t>
            </a:r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>
                <a:solidFill>
                  <a:srgbClr val="000078"/>
                </a:solidFill>
              </a:rPr>
              <a:t>El impacto global del cáncer de mama es significativo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La detección precoz aumenta la tasa de supervivencia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Aplicación de </a:t>
            </a:r>
            <a:r>
              <a:rPr lang="es-ES" i="1" dirty="0">
                <a:solidFill>
                  <a:srgbClr val="000078"/>
                </a:solidFill>
              </a:rPr>
              <a:t>machine </a:t>
            </a:r>
            <a:r>
              <a:rPr lang="es-ES" i="1" dirty="0" err="1">
                <a:solidFill>
                  <a:srgbClr val="000078"/>
                </a:solidFill>
              </a:rPr>
              <a:t>learning</a:t>
            </a:r>
            <a:r>
              <a:rPr lang="es-ES" dirty="0">
                <a:solidFill>
                  <a:srgbClr val="000078"/>
                </a:solidFill>
              </a:rPr>
              <a:t> como herramienta de detección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Objetivo: Clasificación correcta de tumores según malignidad</a:t>
            </a:r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6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Estado del arte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>
                <a:solidFill>
                  <a:srgbClr val="000078"/>
                </a:solidFill>
              </a:rPr>
              <a:t>El cáncer como principal causa de muerte a nivel global, con casi 10 millones de muertes en 2020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El cáncer de mama es el más prevalente en 2020, con 2,3 millones de casos nuevos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Quinto lugar en mortalidad, con 685.000 fallecimientos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La enfermedad suele desarrollarse en los conductos lactíferos o en los lobulillos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No existen causas específicas, pero sí factores de riesgo, como	 la edad, los antecedentes reproductivos o la herencia genética</a:t>
            </a:r>
          </a:p>
          <a:p>
            <a:endParaRPr lang="es-ES" dirty="0">
              <a:solidFill>
                <a:srgbClr val="000078"/>
              </a:solidFill>
            </a:endParaRPr>
          </a:p>
        </p:txBody>
      </p:sp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BCCBCF19-1BB4-B6DF-EDA5-B004199CA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70" y="222577"/>
            <a:ext cx="3750645" cy="15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Estado del arte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>
                <a:solidFill>
                  <a:srgbClr val="000078"/>
                </a:solidFill>
              </a:rPr>
              <a:t>En las fases iniciales, no suelen haber síntomas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En fases posteriores: cambios en el tamaño, forma o apariencia en el seno, pezón y/o aréola, aparición de hoyuelos, cambios en la piel, enrojecimiento o secreción de líquido anómalo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Diagnóstico general mediante pruebas de imagen y biopsia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Tratamiento variado, depende de diversos factores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Seguimiento crucial y cuidado constante de la salud</a:t>
            </a: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E09AA9-88EE-80FA-4DCF-E8F5FED00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99" y="5114624"/>
            <a:ext cx="3719838" cy="15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i="1" dirty="0">
                <a:solidFill>
                  <a:srgbClr val="000078"/>
                </a:solidFill>
              </a:rPr>
              <a:t>Breast Cancer Wisconsin Dataset </a:t>
            </a:r>
            <a:r>
              <a:rPr lang="en-US" dirty="0" err="1">
                <a:solidFill>
                  <a:srgbClr val="000078"/>
                </a:solidFill>
              </a:rPr>
              <a:t>en</a:t>
            </a:r>
            <a:r>
              <a:rPr lang="en-US" dirty="0">
                <a:solidFill>
                  <a:srgbClr val="000078"/>
                </a:solidFill>
              </a:rPr>
              <a:t> Kaggle</a:t>
            </a:r>
          </a:p>
          <a:p>
            <a:pPr algn="just"/>
            <a:r>
              <a:rPr lang="es-ES" dirty="0">
                <a:solidFill>
                  <a:srgbClr val="000078"/>
                </a:solidFill>
              </a:rPr>
              <a:t>Software empleado: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rgbClr val="000078"/>
                </a:solidFill>
              </a:rPr>
              <a:t>Python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rgbClr val="000078"/>
                </a:solidFill>
              </a:rPr>
              <a:t>Google </a:t>
            </a:r>
            <a:r>
              <a:rPr lang="es-ES" dirty="0" err="1">
                <a:solidFill>
                  <a:srgbClr val="000078"/>
                </a:solidFill>
              </a:rPr>
              <a:t>Colab</a:t>
            </a:r>
            <a:endParaRPr lang="es-ES" dirty="0">
              <a:solidFill>
                <a:srgbClr val="000078"/>
              </a:solidFill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rgbClr val="000078"/>
                </a:solidFill>
              </a:rPr>
              <a:t>Google Drive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rgbClr val="000078"/>
                </a:solidFill>
              </a:rPr>
              <a:t>GitHub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rgbClr val="000078"/>
                </a:solidFill>
              </a:rPr>
              <a:t>Librerías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s-ES" dirty="0" err="1">
                <a:solidFill>
                  <a:srgbClr val="000078"/>
                </a:solidFill>
              </a:rPr>
              <a:t>Scikit-learn</a:t>
            </a:r>
            <a:endParaRPr lang="es-ES" dirty="0">
              <a:solidFill>
                <a:srgbClr val="000078"/>
              </a:solidFill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s-ES" dirty="0" err="1">
                <a:solidFill>
                  <a:srgbClr val="000078"/>
                </a:solidFill>
              </a:rPr>
              <a:t>NumPy</a:t>
            </a:r>
            <a:endParaRPr lang="es-ES" dirty="0">
              <a:solidFill>
                <a:srgbClr val="000078"/>
              </a:solidFill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rgbClr val="000078"/>
                </a:solidFill>
              </a:rPr>
              <a:t>Pandas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s-ES" dirty="0" err="1">
                <a:solidFill>
                  <a:srgbClr val="000078"/>
                </a:solidFill>
              </a:rPr>
              <a:t>Matplotlib</a:t>
            </a:r>
            <a:endParaRPr lang="es-ES" dirty="0">
              <a:solidFill>
                <a:srgbClr val="000078"/>
              </a:solidFill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s-ES" dirty="0" err="1">
                <a:solidFill>
                  <a:srgbClr val="000078"/>
                </a:solidFill>
              </a:rPr>
              <a:t>Seaborn</a:t>
            </a:r>
            <a:endParaRPr lang="es-ES" dirty="0">
              <a:solidFill>
                <a:srgbClr val="000078"/>
              </a:solidFill>
            </a:endParaRPr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D72A43D-6E3F-7858-AEC9-6ED50A3B0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895" y="1352229"/>
            <a:ext cx="2745105" cy="1247775"/>
          </a:xfrm>
          <a:prstGeom prst="rect">
            <a:avLst/>
          </a:prstGeom>
        </p:spPr>
      </p:pic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FD58FEE-AA8C-A30F-B411-9C10AA22C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35" y="2286000"/>
            <a:ext cx="2791986" cy="943050"/>
          </a:xfrm>
          <a:prstGeom prst="rect">
            <a:avLst/>
          </a:prstGeom>
        </p:spPr>
      </p:pic>
      <p:pic>
        <p:nvPicPr>
          <p:cNvPr id="11" name="Imagen 10" descr="Logotipo, Icono&#10;&#10;Descripción generada automáticamente">
            <a:extLst>
              <a:ext uri="{FF2B5EF4-FFF2-40B4-BE49-F238E27FC236}">
                <a16:creationId xmlns:a16="http://schemas.microsoft.com/office/drawing/2014/main" id="{2AA45190-C8B6-90ED-CFB7-18E39C4BA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94" y="3050583"/>
            <a:ext cx="2319339" cy="1428749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C9639904-1447-967F-CDC0-EB0380518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266" y="2968350"/>
            <a:ext cx="1495425" cy="1495425"/>
          </a:xfrm>
          <a:prstGeom prst="rect">
            <a:avLst/>
          </a:prstGeom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E9D56006-C798-7A04-1A05-64F269838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4" y="4857750"/>
            <a:ext cx="1550836" cy="834786"/>
          </a:xfrm>
          <a:prstGeom prst="rect">
            <a:avLst/>
          </a:prstGeom>
        </p:spPr>
      </p:pic>
      <p:pic>
        <p:nvPicPr>
          <p:cNvPr id="17" name="Imagen 16" descr="Logotipo&#10;&#10;Descripción generada automáticamente">
            <a:extLst>
              <a:ext uri="{FF2B5EF4-FFF2-40B4-BE49-F238E27FC236}">
                <a16:creationId xmlns:a16="http://schemas.microsoft.com/office/drawing/2014/main" id="{684EA0EB-2B5B-D997-28C2-F2A7AF6D51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58" y="4752695"/>
            <a:ext cx="2321991" cy="1044896"/>
          </a:xfrm>
          <a:prstGeom prst="rect">
            <a:avLst/>
          </a:prstGeom>
        </p:spPr>
      </p:pic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1ED82FC-7A35-3846-196E-D8B59317D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10" y="5810399"/>
            <a:ext cx="2077583" cy="839960"/>
          </a:xfrm>
          <a:prstGeom prst="rect">
            <a:avLst/>
          </a:prstGeom>
        </p:spPr>
      </p:pic>
      <p:pic>
        <p:nvPicPr>
          <p:cNvPr id="21" name="Imagen 20" descr="Gráfico, Gráfico radial&#10;&#10;Descripción generada automáticamente">
            <a:extLst>
              <a:ext uri="{FF2B5EF4-FFF2-40B4-BE49-F238E27FC236}">
                <a16:creationId xmlns:a16="http://schemas.microsoft.com/office/drawing/2014/main" id="{F0D9FAF8-4B19-0AE7-FB12-2B1B9A4E22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26" y="5797591"/>
            <a:ext cx="839960" cy="83996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3361004F-5304-C321-05B4-D39EAA37A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19979" y="5019959"/>
            <a:ext cx="1082197" cy="1302740"/>
          </a:xfrm>
          <a:prstGeom prst="rect">
            <a:avLst/>
          </a:prstGeom>
        </p:spPr>
      </p:pic>
      <p:pic>
        <p:nvPicPr>
          <p:cNvPr id="7" name="Imagen 6" descr="Un conjunto de letras negras en un fondo azul&#10;&#10;Descripción generada automáticamente con confianza baja">
            <a:extLst>
              <a:ext uri="{FF2B5EF4-FFF2-40B4-BE49-F238E27FC236}">
                <a16:creationId xmlns:a16="http://schemas.microsoft.com/office/drawing/2014/main" id="{47793BE8-6DDB-A8AC-D43D-65C6FBBA91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394" y="3050583"/>
            <a:ext cx="1384773" cy="13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6115050" cy="4843784"/>
          </a:xfrm>
        </p:spPr>
        <p:txBody>
          <a:bodyPr>
            <a:normAutofit/>
          </a:bodyPr>
          <a:lstStyle/>
          <a:p>
            <a:pPr algn="just"/>
            <a:r>
              <a:rPr lang="en-US" dirty="0" err="1">
                <a:solidFill>
                  <a:srgbClr val="000078"/>
                </a:solidFill>
              </a:rPr>
              <a:t>Modelos</a:t>
            </a:r>
            <a:r>
              <a:rPr lang="en-US" dirty="0">
                <a:solidFill>
                  <a:srgbClr val="000078"/>
                </a:solidFill>
              </a:rPr>
              <a:t> de </a:t>
            </a:r>
            <a:r>
              <a:rPr lang="en-US" dirty="0" err="1">
                <a:solidFill>
                  <a:srgbClr val="000078"/>
                </a:solidFill>
              </a:rPr>
              <a:t>aprendizaje</a:t>
            </a:r>
            <a:r>
              <a:rPr lang="en-US" dirty="0">
                <a:solidFill>
                  <a:srgbClr val="000078"/>
                </a:solidFill>
              </a:rPr>
              <a:t> </a:t>
            </a:r>
            <a:r>
              <a:rPr lang="en-US" dirty="0" err="1">
                <a:solidFill>
                  <a:srgbClr val="000078"/>
                </a:solidFill>
              </a:rPr>
              <a:t>automático</a:t>
            </a:r>
            <a:endParaRPr lang="en-US" dirty="0">
              <a:solidFill>
                <a:srgbClr val="000078"/>
              </a:solidFill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0078"/>
                </a:solidFill>
              </a:rPr>
              <a:t>Supervisión</a:t>
            </a:r>
            <a:r>
              <a:rPr lang="en-US" dirty="0">
                <a:solidFill>
                  <a:srgbClr val="000078"/>
                </a:solidFill>
              </a:rPr>
              <a:t> </a:t>
            </a:r>
            <a:r>
              <a:rPr lang="en-US" dirty="0" err="1">
                <a:solidFill>
                  <a:srgbClr val="000078"/>
                </a:solidFill>
              </a:rPr>
              <a:t>humana</a:t>
            </a:r>
            <a:endParaRPr lang="en-US" dirty="0">
              <a:solidFill>
                <a:srgbClr val="000078"/>
              </a:solidFill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78"/>
                </a:solidFill>
              </a:rPr>
              <a:t>Aprendizaje</a:t>
            </a:r>
            <a:r>
              <a:rPr lang="en-US" dirty="0">
                <a:solidFill>
                  <a:srgbClr val="000078"/>
                </a:solidFill>
              </a:rPr>
              <a:t> </a:t>
            </a:r>
            <a:r>
              <a:rPr lang="en-US" dirty="0" err="1">
                <a:solidFill>
                  <a:srgbClr val="000078"/>
                </a:solidFill>
              </a:rPr>
              <a:t>supervisado</a:t>
            </a:r>
            <a:endParaRPr lang="en-US" dirty="0">
              <a:solidFill>
                <a:srgbClr val="000078"/>
              </a:solidFill>
            </a:endParaRPr>
          </a:p>
          <a:p>
            <a:pPr lvl="3" algn="just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78"/>
                </a:solidFill>
              </a:rPr>
              <a:t>Regresión</a:t>
            </a:r>
            <a:r>
              <a:rPr lang="en-US" dirty="0">
                <a:solidFill>
                  <a:srgbClr val="000078"/>
                </a:solidFill>
              </a:rPr>
              <a:t> </a:t>
            </a:r>
            <a:r>
              <a:rPr lang="en-US" dirty="0" err="1">
                <a:solidFill>
                  <a:srgbClr val="000078"/>
                </a:solidFill>
              </a:rPr>
              <a:t>logística</a:t>
            </a:r>
            <a:endParaRPr lang="en-US" dirty="0">
              <a:solidFill>
                <a:srgbClr val="000078"/>
              </a:solidFill>
            </a:endParaRPr>
          </a:p>
          <a:p>
            <a:pPr lvl="3" algn="just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rgbClr val="000078"/>
                </a:solidFill>
              </a:rPr>
              <a:t>K-Nearest Neighbors</a:t>
            </a:r>
          </a:p>
          <a:p>
            <a:pPr lvl="3" algn="just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rgbClr val="000078"/>
                </a:solidFill>
              </a:rPr>
              <a:t>Support Vector Machine</a:t>
            </a:r>
          </a:p>
          <a:p>
            <a:pPr lvl="3" algn="just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rgbClr val="000078"/>
                </a:solidFill>
              </a:rPr>
              <a:t>Random Forest</a:t>
            </a:r>
          </a:p>
          <a:p>
            <a:pPr lvl="3" algn="just">
              <a:buFont typeface="Wingdings" panose="05000000000000000000" pitchFamily="2" charset="2"/>
              <a:buChar char="q"/>
            </a:pPr>
            <a:r>
              <a:rPr lang="en-US" i="1" dirty="0" err="1">
                <a:solidFill>
                  <a:srgbClr val="000078"/>
                </a:solidFill>
              </a:rPr>
              <a:t>XGBoost</a:t>
            </a:r>
            <a:endParaRPr lang="en-US" i="1" dirty="0">
              <a:solidFill>
                <a:srgbClr val="000078"/>
              </a:solidFill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78"/>
                </a:solidFill>
              </a:rPr>
              <a:t>No </a:t>
            </a:r>
            <a:r>
              <a:rPr lang="en-US" dirty="0" err="1">
                <a:solidFill>
                  <a:srgbClr val="000078"/>
                </a:solidFill>
              </a:rPr>
              <a:t>supervisado</a:t>
            </a:r>
            <a:endParaRPr lang="en-US" dirty="0">
              <a:solidFill>
                <a:srgbClr val="000078"/>
              </a:solidFill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78"/>
                </a:solidFill>
              </a:rPr>
              <a:t>Semisupervisado</a:t>
            </a:r>
            <a:endParaRPr lang="en-US" dirty="0">
              <a:solidFill>
                <a:srgbClr val="000078"/>
              </a:solidFill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78"/>
                </a:solidFill>
              </a:rPr>
              <a:t>Por </a:t>
            </a:r>
            <a:r>
              <a:rPr lang="en-US" dirty="0" err="1">
                <a:solidFill>
                  <a:srgbClr val="000078"/>
                </a:solidFill>
              </a:rPr>
              <a:t>refuerzo</a:t>
            </a:r>
            <a:endParaRPr lang="en-US" dirty="0">
              <a:solidFill>
                <a:srgbClr val="000078"/>
              </a:solidFill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0078"/>
                </a:solidFill>
              </a:rPr>
              <a:t>Aprendizaje</a:t>
            </a:r>
            <a:r>
              <a:rPr lang="en-US" dirty="0">
                <a:solidFill>
                  <a:srgbClr val="000078"/>
                </a:solidFill>
              </a:rPr>
              <a:t> incremental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0078"/>
                </a:solidFill>
              </a:rPr>
              <a:t>Aprendizaje</a:t>
            </a:r>
            <a:r>
              <a:rPr lang="en-US" dirty="0">
                <a:solidFill>
                  <a:srgbClr val="000078"/>
                </a:solidFill>
              </a:rPr>
              <a:t> </a:t>
            </a:r>
            <a:r>
              <a:rPr lang="en-US" dirty="0" err="1">
                <a:solidFill>
                  <a:srgbClr val="000078"/>
                </a:solidFill>
              </a:rPr>
              <a:t>por</a:t>
            </a:r>
            <a:r>
              <a:rPr lang="en-US" dirty="0">
                <a:solidFill>
                  <a:srgbClr val="000078"/>
                </a:solidFill>
              </a:rPr>
              <a:t> </a:t>
            </a:r>
            <a:r>
              <a:rPr lang="en-US" dirty="0" err="1">
                <a:solidFill>
                  <a:srgbClr val="000078"/>
                </a:solidFill>
              </a:rPr>
              <a:t>instancias</a:t>
            </a:r>
            <a:r>
              <a:rPr lang="en-US" dirty="0">
                <a:solidFill>
                  <a:srgbClr val="000078"/>
                </a:solidFill>
              </a:rPr>
              <a:t> o </a:t>
            </a:r>
            <a:r>
              <a:rPr lang="en-US" dirty="0" err="1">
                <a:solidFill>
                  <a:srgbClr val="000078"/>
                </a:solidFill>
              </a:rPr>
              <a:t>modelos</a:t>
            </a:r>
            <a:endParaRPr lang="en-US" dirty="0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53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8141" cy="58259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78"/>
                </a:solidFill>
              </a:rPr>
              <a:t>Métricas de </a:t>
            </a:r>
            <a:r>
              <a:rPr lang="en-US" dirty="0" err="1">
                <a:solidFill>
                  <a:srgbClr val="000078"/>
                </a:solidFill>
              </a:rPr>
              <a:t>evaluación</a:t>
            </a:r>
            <a:r>
              <a:rPr lang="en-US" dirty="0">
                <a:solidFill>
                  <a:srgbClr val="000078"/>
                </a:solidFill>
              </a:rPr>
              <a:t> </a:t>
            </a:r>
            <a:r>
              <a:rPr lang="en-US" dirty="0" err="1">
                <a:solidFill>
                  <a:srgbClr val="000078"/>
                </a:solidFill>
              </a:rPr>
              <a:t>basadas</a:t>
            </a:r>
            <a:r>
              <a:rPr lang="en-US" dirty="0">
                <a:solidFill>
                  <a:srgbClr val="000078"/>
                </a:solidFill>
              </a:rPr>
              <a:t> </a:t>
            </a:r>
            <a:r>
              <a:rPr lang="en-US" dirty="0" err="1">
                <a:solidFill>
                  <a:srgbClr val="000078"/>
                </a:solidFill>
              </a:rPr>
              <a:t>en</a:t>
            </a:r>
            <a:r>
              <a:rPr lang="en-US" dirty="0">
                <a:solidFill>
                  <a:srgbClr val="000078"/>
                </a:solidFill>
              </a:rPr>
              <a:t> la </a:t>
            </a:r>
            <a:r>
              <a:rPr lang="en-US" dirty="0" err="1">
                <a:solidFill>
                  <a:srgbClr val="000078"/>
                </a:solidFill>
              </a:rPr>
              <a:t>matriz</a:t>
            </a:r>
            <a:r>
              <a:rPr lang="en-US" dirty="0">
                <a:solidFill>
                  <a:srgbClr val="000078"/>
                </a:solidFill>
              </a:rPr>
              <a:t> de </a:t>
            </a:r>
            <a:r>
              <a:rPr lang="en-US" dirty="0" err="1">
                <a:solidFill>
                  <a:srgbClr val="000078"/>
                </a:solidFill>
              </a:rPr>
              <a:t>confusión</a:t>
            </a:r>
            <a:endParaRPr lang="en-US" dirty="0">
              <a:solidFill>
                <a:srgbClr val="00007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CB520537-FC3D-8930-65A5-BEDEA091A9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4675" y="2543159"/>
                <a:ext cx="408688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SzPts val="2600"/>
                  <a:buFont typeface="Courier New" panose="02070309020205020404" pitchFamily="49" charset="0"/>
                  <a:buChar char="o"/>
                </a:pPr>
                <a:r>
                  <a:rPr lang="es-ES" sz="2400" kern="1200" dirty="0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Exactitud (</a:t>
                </a:r>
                <a:r>
                  <a:rPr lang="es-ES" sz="2400" i="1" kern="1200" dirty="0" err="1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Accuracy</a:t>
                </a:r>
                <a:r>
                  <a:rPr lang="es-ES" sz="2400" kern="1200" dirty="0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)</a:t>
                </a:r>
              </a:p>
              <a:p>
                <a:pPr marL="0" indent="0" algn="just">
                  <a:buSzPts val="2600"/>
                  <a:buNone/>
                </a:pPr>
                <a:endParaRPr lang="es-ES" sz="300" kern="1200" dirty="0">
                  <a:solidFill>
                    <a:srgbClr val="000078"/>
                  </a:solidFill>
                  <a:effectLst/>
                  <a:latin typeface="Aptos" panose="020B0004020202020204" pitchFamily="34" charset="0"/>
                </a:endParaRPr>
              </a:p>
              <a:p>
                <a:pPr marL="0" indent="0" algn="just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ts val="26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0" kern="1200">
                          <a:solidFill>
                            <a:srgbClr val="000078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s-ES" sz="14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s-ES" sz="2400" dirty="0">
                  <a:effectLst/>
                </a:endParaRPr>
              </a:p>
              <a:p>
                <a:pPr algn="just">
                  <a:buFont typeface="Courier New" panose="02070309020205020404" pitchFamily="49" charset="0"/>
                  <a:buChar char="o"/>
                </a:pPr>
                <a:r>
                  <a:rPr lang="es-ES" sz="2400" kern="1200" dirty="0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Precisión (</a:t>
                </a:r>
                <a:r>
                  <a:rPr lang="es-ES" sz="2400" i="1" kern="1200" dirty="0" err="1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Precision</a:t>
                </a:r>
                <a:r>
                  <a:rPr lang="es-ES" sz="2400" kern="1200" dirty="0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)</a:t>
                </a:r>
                <a:endParaRPr lang="es-ES" sz="2400" dirty="0">
                  <a:solidFill>
                    <a:srgbClr val="000078"/>
                  </a:solidFill>
                  <a:latin typeface="Aptos" panose="020B0004020202020204" pitchFamily="34" charset="0"/>
                </a:endParaRPr>
              </a:p>
              <a:p>
                <a:pPr marL="0" indent="0" algn="ctr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s-ES" sz="2400" kern="1200" dirty="0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𝑇𝑁</m:t>
                        </m:r>
                      </m:num>
                      <m:den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s-ES" sz="3600" dirty="0">
                  <a:effectLst/>
                </a:endParaRPr>
              </a:p>
              <a:p>
                <a:pPr algn="just">
                  <a:buFont typeface="Courier New" panose="02070309020205020404" pitchFamily="49" charset="0"/>
                  <a:buChar char="o"/>
                </a:pPr>
                <a:r>
                  <a:rPr lang="es-ES" sz="2400" kern="1200" dirty="0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Sensibilidad (</a:t>
                </a:r>
                <a:r>
                  <a:rPr lang="es-ES" sz="2400" i="1" kern="1200" dirty="0" err="1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Recall</a:t>
                </a:r>
                <a:r>
                  <a:rPr lang="es-ES" sz="2400" kern="1200" dirty="0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)</a:t>
                </a:r>
                <a:endParaRPr lang="es-ES" sz="2400" dirty="0">
                  <a:solidFill>
                    <a:srgbClr val="000078"/>
                  </a:solidFill>
                  <a:latin typeface="Aptos" panose="020B0004020202020204" pitchFamily="34" charset="0"/>
                </a:endParaRPr>
              </a:p>
              <a:p>
                <a:pPr marL="0" indent="0" algn="ctr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s-ES" sz="2400" kern="1200" dirty="0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ES" sz="1800" i="1" kern="1200">
                            <a:solidFill>
                              <a:srgbClr val="000078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s-ES" sz="3600" dirty="0">
                  <a:effectLst/>
                </a:endParaRPr>
              </a:p>
              <a:p>
                <a:pPr algn="just">
                  <a:buFont typeface="Courier New" panose="02070309020205020404" pitchFamily="49" charset="0"/>
                  <a:buChar char="o"/>
                </a:pPr>
                <a:r>
                  <a:rPr lang="es-ES" sz="2400" kern="1200" dirty="0">
                    <a:solidFill>
                      <a:srgbClr val="000078"/>
                    </a:solidFill>
                    <a:effectLst/>
                    <a:latin typeface="Aptos" panose="020B0004020202020204" pitchFamily="34" charset="0"/>
                  </a:rPr>
                  <a:t>F1-Score</a:t>
                </a:r>
              </a:p>
              <a:p>
                <a:pPr marL="0" indent="0" algn="just">
                  <a:buNone/>
                </a:pPr>
                <a:endParaRPr lang="es-ES" sz="900" kern="1200" dirty="0">
                  <a:solidFill>
                    <a:srgbClr val="000078"/>
                  </a:solidFill>
                  <a:effectLst/>
                  <a:latin typeface="Aptos" panose="020B0004020202020204" pitchFamily="34" charset="0"/>
                </a:endParaRPr>
              </a:p>
              <a:p>
                <a:pPr marL="0" indent="0" algn="just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2×</m:t>
                          </m:r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𝑃𝑟𝑒𝑐𝑖𝑠𝑖</m:t>
                          </m:r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ó</m:t>
                          </m:r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𝑆𝑒𝑛𝑠𝑖𝑏𝑖𝑙𝑖𝑑𝑎𝑑</m:t>
                          </m:r>
                        </m:num>
                        <m:den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𝑃𝑟𝑒𝑐𝑖𝑠𝑖</m:t>
                          </m:r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ó</m:t>
                          </m:r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s-ES" sz="1800" i="1" kern="1200">
                              <a:solidFill>
                                <a:srgbClr val="000078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𝑆𝑒𝑛𝑠𝑖𝑏𝑖𝑙𝑖𝑑𝑎𝑑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78"/>
                  </a:solidFill>
                </a:endParaRPr>
              </a:p>
              <a:p>
                <a:pPr lvl="1" algn="just"/>
                <a:endParaRPr lang="en-US" dirty="0">
                  <a:solidFill>
                    <a:srgbClr val="000078"/>
                  </a:solidFill>
                </a:endParaRPr>
              </a:p>
            </p:txBody>
          </p:sp>
        </mc:Choice>
        <mc:Fallback xmlns=""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CB520537-FC3D-8930-65A5-BEDEA091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675" y="2543159"/>
                <a:ext cx="4086885" cy="4351338"/>
              </a:xfrm>
              <a:prstGeom prst="rect">
                <a:avLst/>
              </a:prstGeom>
              <a:blipFill>
                <a:blip r:embed="rId3"/>
                <a:stretch>
                  <a:fillRect l="-2388" t="-1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4D840D-A64E-D657-725A-350BD529DFB6}"/>
              </a:ext>
            </a:extLst>
          </p:cNvPr>
          <p:cNvSpPr txBox="1">
            <a:spLocks/>
          </p:cNvSpPr>
          <p:nvPr/>
        </p:nvSpPr>
        <p:spPr>
          <a:xfrm>
            <a:off x="838200" y="3417683"/>
            <a:ext cx="58338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0078"/>
                </a:solidFill>
              </a:rPr>
              <a:t>Elementos</a:t>
            </a:r>
            <a:r>
              <a:rPr lang="en-US" sz="2400" dirty="0">
                <a:solidFill>
                  <a:srgbClr val="000078"/>
                </a:solidFill>
              </a:rPr>
              <a:t> de la </a:t>
            </a:r>
            <a:r>
              <a:rPr lang="en-US" sz="2400" dirty="0" err="1">
                <a:solidFill>
                  <a:srgbClr val="000078"/>
                </a:solidFill>
              </a:rPr>
              <a:t>matriz</a:t>
            </a:r>
            <a:r>
              <a:rPr lang="en-US" sz="2400" dirty="0">
                <a:solidFill>
                  <a:srgbClr val="000078"/>
                </a:solidFill>
              </a:rPr>
              <a:t> de </a:t>
            </a:r>
            <a:r>
              <a:rPr lang="en-US" sz="2400" dirty="0" err="1">
                <a:solidFill>
                  <a:srgbClr val="000078"/>
                </a:solidFill>
              </a:rPr>
              <a:t>confusión</a:t>
            </a:r>
            <a:endParaRPr lang="en-US" sz="2400" dirty="0">
              <a:solidFill>
                <a:srgbClr val="000078"/>
              </a:solidFill>
            </a:endParaRPr>
          </a:p>
          <a:p>
            <a:pPr lvl="1"/>
            <a:r>
              <a:rPr lang="en-US" sz="2000" dirty="0" err="1">
                <a:solidFill>
                  <a:srgbClr val="000078"/>
                </a:solidFill>
              </a:rPr>
              <a:t>Verdaderos</a:t>
            </a:r>
            <a:r>
              <a:rPr lang="en-US" sz="2000" dirty="0">
                <a:solidFill>
                  <a:srgbClr val="000078"/>
                </a:solidFill>
              </a:rPr>
              <a:t> </a:t>
            </a:r>
            <a:r>
              <a:rPr lang="en-US" sz="2000" dirty="0" err="1">
                <a:solidFill>
                  <a:srgbClr val="000078"/>
                </a:solidFill>
              </a:rPr>
              <a:t>Positivos</a:t>
            </a:r>
            <a:r>
              <a:rPr lang="en-US" sz="2000" dirty="0">
                <a:solidFill>
                  <a:srgbClr val="000078"/>
                </a:solidFill>
              </a:rPr>
              <a:t> (True Positive, TP)</a:t>
            </a:r>
          </a:p>
          <a:p>
            <a:pPr lvl="1"/>
            <a:r>
              <a:rPr lang="en-US" sz="2000" dirty="0" err="1">
                <a:solidFill>
                  <a:srgbClr val="000078"/>
                </a:solidFill>
              </a:rPr>
              <a:t>Verdaderos</a:t>
            </a:r>
            <a:r>
              <a:rPr lang="en-US" sz="2000" dirty="0">
                <a:solidFill>
                  <a:srgbClr val="000078"/>
                </a:solidFill>
              </a:rPr>
              <a:t> </a:t>
            </a:r>
            <a:r>
              <a:rPr lang="en-US" sz="2000" dirty="0" err="1">
                <a:solidFill>
                  <a:srgbClr val="000078"/>
                </a:solidFill>
              </a:rPr>
              <a:t>Negativos</a:t>
            </a:r>
            <a:r>
              <a:rPr lang="en-US" sz="2000" dirty="0">
                <a:solidFill>
                  <a:srgbClr val="000078"/>
                </a:solidFill>
              </a:rPr>
              <a:t> (True Negative, TN)</a:t>
            </a:r>
          </a:p>
          <a:p>
            <a:pPr lvl="1"/>
            <a:r>
              <a:rPr lang="pt-BR" sz="2000" dirty="0">
                <a:solidFill>
                  <a:srgbClr val="000078"/>
                </a:solidFill>
              </a:rPr>
              <a:t>Falsos Positivos      (False Positive, FP)</a:t>
            </a:r>
          </a:p>
          <a:p>
            <a:pPr lvl="1"/>
            <a:r>
              <a:rPr lang="pt-BR" sz="2000" dirty="0">
                <a:solidFill>
                  <a:srgbClr val="000078"/>
                </a:solidFill>
              </a:rPr>
              <a:t>Falsos Negativos    (False Negative, FN)</a:t>
            </a:r>
            <a:endParaRPr lang="en-US" sz="2000" dirty="0">
              <a:solidFill>
                <a:srgbClr val="000078"/>
              </a:solidFill>
            </a:endParaRPr>
          </a:p>
          <a:p>
            <a:pPr lvl="1" algn="just"/>
            <a:endParaRPr lang="en-US" dirty="0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5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6420FAD-0CA9-CE6C-AA50-47BE3906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5039999"/>
            <a:ext cx="1122680" cy="1610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48770-1FC0-51BE-2598-89ECCCC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kern="100" dirty="0">
                <a:solidFill>
                  <a:srgbClr val="00007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D9DF-5A82-46DA-B326-0505F966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Configuración inicial y carga de datos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Limpieza de datos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Análisis exploratorio de datos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Tratamiento de datos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" dirty="0">
                <a:solidFill>
                  <a:srgbClr val="000078"/>
                </a:solidFill>
              </a:rPr>
              <a:t>Creación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78001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930</Words>
  <Application>Microsoft Office PowerPoint</Application>
  <PresentationFormat>Panorámica</PresentationFormat>
  <Paragraphs>283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Aptos</vt:lpstr>
      <vt:lpstr>Aptos (cuerpo)</vt:lpstr>
      <vt:lpstr>Aptos Display</vt:lpstr>
      <vt:lpstr>Arial</vt:lpstr>
      <vt:lpstr>Cambria Math</vt:lpstr>
      <vt:lpstr>Courier New</vt:lpstr>
      <vt:lpstr>Wingdings</vt:lpstr>
      <vt:lpstr>Tema de Office</vt:lpstr>
      <vt:lpstr>Clasificación de tumores del cáncer de mama aplicando técnicas de aprendizaje automático </vt:lpstr>
      <vt:lpstr>Índice</vt:lpstr>
      <vt:lpstr>Introducción</vt:lpstr>
      <vt:lpstr>Estado del arte</vt:lpstr>
      <vt:lpstr>Estado del arte</vt:lpstr>
      <vt:lpstr>Metodología</vt:lpstr>
      <vt:lpstr>Metodología</vt:lpstr>
      <vt:lpstr>Metodología</vt:lpstr>
      <vt:lpstr>Desarrollo del modelo</vt:lpstr>
      <vt:lpstr>Desarrollo del modelo</vt:lpstr>
      <vt:lpstr>Desarrollo del modelo</vt:lpstr>
      <vt:lpstr>Desarrollo del modelo</vt:lpstr>
      <vt:lpstr>Desarrollo del modelo</vt:lpstr>
      <vt:lpstr>Desarrollo del modelo</vt:lpstr>
      <vt:lpstr>Desarrollo del modelo</vt:lpstr>
      <vt:lpstr>Desarrollo del modelo</vt:lpstr>
      <vt:lpstr>Desarrollo del modelo</vt:lpstr>
      <vt:lpstr>Desarrollo del modelo</vt:lpstr>
      <vt:lpstr>Resultados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Clasificación de tumores del cáncer de mama aplicando técnicas de aprendizaje automático </dc:title>
  <dc:creator>Adrián B. Trujillo</dc:creator>
  <cp:lastModifiedBy>Adrián B. Trujillo</cp:lastModifiedBy>
  <cp:revision>20</cp:revision>
  <dcterms:created xsi:type="dcterms:W3CDTF">2024-01-21T16:13:37Z</dcterms:created>
  <dcterms:modified xsi:type="dcterms:W3CDTF">2024-01-21T22:49:53Z</dcterms:modified>
</cp:coreProperties>
</file>